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Nuni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Nunito-bold.fntdata"/><Relationship Id="rId23" Type="http://schemas.openxmlformats.org/officeDocument/2006/relationships/font" Target="fonts/Nuni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boldItalic.fntdata"/><Relationship Id="rId25" Type="http://schemas.openxmlformats.org/officeDocument/2006/relationships/font" Target="fonts/Nuni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3.png>
</file>

<file path=ppt/media/image14.png>
</file>

<file path=ppt/media/image3.png>
</file>

<file path=ppt/media/image4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12121"/>
                </a:solidFill>
                <a:highlight>
                  <a:schemeClr val="lt1"/>
                </a:highlight>
              </a:rPr>
              <a:t>My name is Paul Baker , I am an Engineering Manager at INFITX , and am happy to be presenting at this Mojaloop convening.</a:t>
            </a:r>
            <a:endParaRPr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12121"/>
                </a:solidFill>
                <a:highlight>
                  <a:schemeClr val="lt1"/>
                </a:highlight>
              </a:rPr>
              <a:t>INFITX is a motivated team of Inclusive Financial Technology eXperts focused on enabling equitable financial outcomes. </a:t>
            </a:r>
            <a:endParaRPr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12121"/>
                </a:solidFill>
                <a:highlight>
                  <a:schemeClr val="lt1"/>
                </a:highlight>
              </a:rPr>
              <a:t>We do this by supporting Financial Institutions, FinTechs, System Integrators and all adopters of Mojaloop in building capacity and providing technical assistance to ensure successful service delivery. </a:t>
            </a:r>
            <a:endParaRPr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Today I am going to be talking to you about the journey of becoming a Mojaloop contributor with a particular focus on the Mojaloop Toolkit, and how you can use that toolkit to support you along that journey.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three main point that I would like you to gain from this talk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Making a contribution to mojaloop; is something that all of us here can do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Better understanding of Mojaloop Tookit and the ways it is used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Wider implications - DPGs context; and what that future </a:t>
            </a:r>
            <a:r>
              <a:rPr lang="en"/>
              <a:t>tool </a:t>
            </a:r>
            <a:r>
              <a:rPr lang="en"/>
              <a:t>could look like.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14f9750626_0_3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14f9750626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214f9750626_0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214f9750626_0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214f9750626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214f9750626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14f9750626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214f9750626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14f9750626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14f975062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OpenAPI Specification (OAS) defines a standard, language-agnostic interface to HTTP APIs which allows both humans and computers to discover and understand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14f9750626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14f9750626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14f9750626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214f9750626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14f9750626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14f9750626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14f9750626_0_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14f9750626_0_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14f9750626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14f9750626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14f9750626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14f9750626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with </a:t>
            </a:r>
            <a:r>
              <a:rPr lang="en" sz="1150">
                <a:solidFill>
                  <a:srgbClr val="1D1C1D"/>
                </a:solidFill>
                <a:highlight>
                  <a:srgbClr val="FFFFFF"/>
                </a:highlight>
              </a:rPr>
              <a:t>Elijah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14f9750626_0_4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14f9750626_0_4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322915" y="1348402"/>
            <a:ext cx="9422400" cy="3199500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635860" y="1576464"/>
            <a:ext cx="4606800" cy="169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635860" y="3490795"/>
            <a:ext cx="53784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14" name="Google Shape;14;p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330397" y="595715"/>
            <a:ext cx="1788300" cy="1788600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8144558" y="2045153"/>
            <a:ext cx="1353000" cy="13533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7118747" y="2807456"/>
            <a:ext cx="1833600" cy="18339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type="title"/>
          </p:nvPr>
        </p:nvSpPr>
        <p:spPr>
          <a:xfrm>
            <a:off x="628650" y="273844"/>
            <a:ext cx="7159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5" name="Google Shape;85;p1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6" name="Google Shape;86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9" name="Google Shape;89;p12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0" name="Google Shape;90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 2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2" cy="5142832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/>
          <p:nvPr/>
        </p:nvSpPr>
        <p:spPr>
          <a:xfrm>
            <a:off x="322915" y="1348402"/>
            <a:ext cx="9422400" cy="3199500"/>
          </a:xfrm>
          <a:prstGeom prst="roundRect">
            <a:avLst>
              <a:gd fmla="val 6683" name="adj"/>
            </a:avLst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3"/>
          <p:cNvSpPr txBox="1"/>
          <p:nvPr>
            <p:ph type="ctrTitle"/>
          </p:nvPr>
        </p:nvSpPr>
        <p:spPr>
          <a:xfrm>
            <a:off x="635860" y="1576464"/>
            <a:ext cx="4606800" cy="169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1" type="subTitle"/>
          </p:nvPr>
        </p:nvSpPr>
        <p:spPr>
          <a:xfrm>
            <a:off x="635860" y="3490795"/>
            <a:ext cx="53784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6" name="Google Shape;96;p1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8" name="Google Shape;98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/>
          <p:nvPr/>
        </p:nvSpPr>
        <p:spPr>
          <a:xfrm>
            <a:off x="5330397" y="595715"/>
            <a:ext cx="1788300" cy="1788600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3"/>
          <p:cNvSpPr/>
          <p:nvPr/>
        </p:nvSpPr>
        <p:spPr>
          <a:xfrm>
            <a:off x="8144558" y="2045153"/>
            <a:ext cx="1353000" cy="13533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3"/>
          <p:cNvSpPr/>
          <p:nvPr/>
        </p:nvSpPr>
        <p:spPr>
          <a:xfrm>
            <a:off x="7118747" y="2807456"/>
            <a:ext cx="1833600" cy="18339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 2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05" name="Google Shape;105;p1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7" name="Google Shape;10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07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/>
          <p:nvPr/>
        </p:nvSpPr>
        <p:spPr>
          <a:xfrm>
            <a:off x="0" y="211576"/>
            <a:ext cx="9144000" cy="2050200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13" name="Google Shape;113;p1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5" name="Google Shape;11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19" name="Google Shape;119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1" name="Google Shape;121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313445"/>
            <a:ext cx="2305376" cy="733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 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07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7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5" name="Google Shape;125;p17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6" name="Google Shape;126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27" name="Google Shape;127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33" name="Google Shape;133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4" name="Google Shape;134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35" name="Google Shape;13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38" name="Google Shape;138;p19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39" name="Google Shape;139;p19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41" name="Google Shape;141;p19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7" name="Google Shape;147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48" name="Google Shape;148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9" name="Google Shape;149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07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/>
          <p:nvPr/>
        </p:nvSpPr>
        <p:spPr>
          <a:xfrm>
            <a:off x="18786" y="211576"/>
            <a:ext cx="9145191" cy="2050104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7" name="Google Shape;2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152" name="Google Shape;152;p2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53" name="Google Shape;153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733410"/>
            <a:ext cx="1073301" cy="341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6" name="Google Shape;156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>
            <a:lvl1pPr lvl="0" rtl="0" algn="ctr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7" name="Google Shape;15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 2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322915" y="1348402"/>
            <a:ext cx="9422400" cy="3199500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4"/>
          <p:cNvSpPr txBox="1"/>
          <p:nvPr>
            <p:ph type="ctrTitle"/>
          </p:nvPr>
        </p:nvSpPr>
        <p:spPr>
          <a:xfrm>
            <a:off x="635860" y="1576464"/>
            <a:ext cx="4606800" cy="169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635860" y="3490795"/>
            <a:ext cx="53784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6068074" y="3379961"/>
            <a:ext cx="1221600" cy="1221600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7993997" y="1659428"/>
            <a:ext cx="1353000" cy="13533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6659975" y="1971391"/>
            <a:ext cx="2218800" cy="22191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/>
          <p:nvPr/>
        </p:nvSpPr>
        <p:spPr>
          <a:xfrm>
            <a:off x="6182918" y="131681"/>
            <a:ext cx="2496600" cy="24969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" name="Google Shape;38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340058"/>
            <a:ext cx="1959841" cy="203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Google Shape;40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12" cy="5142832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/>
          <p:nvPr/>
        </p:nvSpPr>
        <p:spPr>
          <a:xfrm>
            <a:off x="322915" y="1348402"/>
            <a:ext cx="9423716" cy="3199383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7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5"/>
          <p:cNvSpPr txBox="1"/>
          <p:nvPr>
            <p:ph type="ctrTitle"/>
          </p:nvPr>
        </p:nvSpPr>
        <p:spPr>
          <a:xfrm>
            <a:off x="635860" y="1576464"/>
            <a:ext cx="4606800" cy="1695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b="1"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1" type="subTitle"/>
          </p:nvPr>
        </p:nvSpPr>
        <p:spPr>
          <a:xfrm>
            <a:off x="635860" y="3490795"/>
            <a:ext cx="53784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44" name="Google Shape;44;p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" name="Google Shape;46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342520"/>
            <a:ext cx="1959841" cy="203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628650" y="273844"/>
            <a:ext cx="70920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50" name="Google Shape;50;p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" name="Google Shape;52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/>
          <p:nvPr>
            <p:ph type="title"/>
          </p:nvPr>
        </p:nvSpPr>
        <p:spPr>
          <a:xfrm>
            <a:off x="623888" y="1282304"/>
            <a:ext cx="5225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5" name="Google Shape;55;p7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8" name="Google Shape;58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451327" y="298071"/>
            <a:ext cx="1959841" cy="203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595" y="0"/>
            <a:ext cx="9142807" cy="514283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8"/>
          <p:cNvSpPr txBox="1"/>
          <p:nvPr>
            <p:ph type="title"/>
          </p:nvPr>
        </p:nvSpPr>
        <p:spPr>
          <a:xfrm>
            <a:off x="623888" y="1282304"/>
            <a:ext cx="54912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Arial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2" name="Google Shape;62;p8"/>
          <p:cNvSpPr txBox="1"/>
          <p:nvPr>
            <p:ph idx="1" type="body"/>
          </p:nvPr>
        </p:nvSpPr>
        <p:spPr>
          <a:xfrm>
            <a:off x="623888" y="3442098"/>
            <a:ext cx="7886700" cy="11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300"/>
              <a:buNone/>
              <a:defRPr sz="13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" name="Google Shape;6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51327" y="298071"/>
            <a:ext cx="1959841" cy="20312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9"/>
          <p:cNvSpPr txBox="1"/>
          <p:nvPr>
            <p:ph type="title"/>
          </p:nvPr>
        </p:nvSpPr>
        <p:spPr>
          <a:xfrm>
            <a:off x="628650" y="273844"/>
            <a:ext cx="7221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/>
          <p:nvPr>
            <p:ph type="title"/>
          </p:nvPr>
        </p:nvSpPr>
        <p:spPr>
          <a:xfrm>
            <a:off x="629841" y="273844"/>
            <a:ext cx="71439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75" name="Google Shape;75;p10"/>
          <p:cNvSpPr txBox="1"/>
          <p:nvPr>
            <p:ph idx="1" type="body"/>
          </p:nvPr>
        </p:nvSpPr>
        <p:spPr>
          <a:xfrm>
            <a:off x="629841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6" name="Google Shape;76;p10"/>
          <p:cNvSpPr txBox="1"/>
          <p:nvPr>
            <p:ph idx="2" type="body"/>
          </p:nvPr>
        </p:nvSpPr>
        <p:spPr>
          <a:xfrm>
            <a:off x="629841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7" name="Google Shape;77;p1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b="1" sz="13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78" name="Google Shape;78;p10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273050" lvl="0" marL="4572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1pPr>
            <a:lvl2pPr indent="-273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2pPr>
            <a:lvl3pPr indent="-273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3pPr>
            <a:lvl4pPr indent="-273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4pPr>
            <a:lvl5pPr indent="-273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5pPr>
            <a:lvl6pPr indent="-2730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6pPr>
            <a:lvl7pPr indent="-2730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7pPr>
            <a:lvl8pPr indent="-2730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8pPr>
            <a:lvl9pPr indent="-2730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Char char="•"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5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1" name="Google Shape;8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58209" y="273844"/>
            <a:ext cx="914281" cy="947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2pPr>
            <a:lvl3pPr lvl="2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3pPr>
            <a:lvl4pPr lvl="3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4pPr>
            <a:lvl5pPr lvl="4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5pPr>
            <a:lvl6pPr lvl="5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6pPr>
            <a:lvl7pPr lvl="6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7pPr>
            <a:lvl8pPr lvl="7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8pPr>
            <a:lvl9pPr lvl="8">
              <a:spcBef>
                <a:spcPts val="0"/>
              </a:spcBef>
              <a:spcAft>
                <a:spcPts val="0"/>
              </a:spcAft>
              <a:buSzPts val="500"/>
              <a:buNone/>
              <a:defRPr sz="7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11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11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11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11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11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11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•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500"/>
              <a:buNone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forms.gle/5waDXpWZtDxjHuFu5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1" Type="http://schemas.openxmlformats.org/officeDocument/2006/relationships/hyperlink" Target="https://github.com/pm4ml/on-premise-deploy" TargetMode="External"/><Relationship Id="rId10" Type="http://schemas.openxmlformats.org/officeDocument/2006/relationships/hyperlink" Target="https://github.com/tdaly61/mini-loop" TargetMode="External"/><Relationship Id="rId12" Type="http://schemas.openxmlformats.org/officeDocument/2006/relationships/hyperlink" Target="https://github.com/mojaloop/ml-pisp-bootcamp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forms.gle/5waDXpWZtDxjHuFu5" TargetMode="External"/><Relationship Id="rId4" Type="http://schemas.openxmlformats.org/officeDocument/2006/relationships/hyperlink" Target="https://mojaloop.io/mojaloop-training-program/" TargetMode="External"/><Relationship Id="rId9" Type="http://schemas.openxmlformats.org/officeDocument/2006/relationships/hyperlink" Target="https://github.com/mojaloop/ml-core-test-harness" TargetMode="External"/><Relationship Id="rId5" Type="http://schemas.openxmlformats.org/officeDocument/2006/relationships/hyperlink" Target="https://github.com/pm4ml/on-premise-deploy" TargetMode="External"/><Relationship Id="rId6" Type="http://schemas.openxmlformats.org/officeDocument/2006/relationships/hyperlink" Target="https://github.com/mojaloop/ml-testing-toolkit" TargetMode="External"/><Relationship Id="rId7" Type="http://schemas.openxmlformats.org/officeDocument/2006/relationships/hyperlink" Target="https://github.com/mojaloop/ml-testing-toolkit-ui" TargetMode="External"/><Relationship Id="rId8" Type="http://schemas.openxmlformats.org/officeDocument/2006/relationships/hyperlink" Target="https://github.com/mojaloop/testing-toolkit-test-cas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3"/>
          <p:cNvSpPr txBox="1"/>
          <p:nvPr>
            <p:ph type="ctrTitle"/>
          </p:nvPr>
        </p:nvSpPr>
        <p:spPr>
          <a:xfrm>
            <a:off x="635860" y="1576464"/>
            <a:ext cx="4606800" cy="16950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Journey to contribution</a:t>
            </a:r>
            <a:endParaRPr/>
          </a:p>
        </p:txBody>
      </p:sp>
      <p:sp>
        <p:nvSpPr>
          <p:cNvPr id="163" name="Google Shape;163;p23"/>
          <p:cNvSpPr txBox="1"/>
          <p:nvPr>
            <p:ph idx="1" type="subTitle"/>
          </p:nvPr>
        </p:nvSpPr>
        <p:spPr>
          <a:xfrm>
            <a:off x="635860" y="3490795"/>
            <a:ext cx="5378400" cy="866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 lnSpcReduction="20000"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/>
              <a:t>Focus on the Mojaloop Toolkit (TTK)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/>
              <a:t>Elijah Okello, Paul Baker, Sam Kummary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2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Mojaloop Toolkit - </a:t>
            </a:r>
            <a:r>
              <a:rPr lang="en" sz="2400">
                <a:solidFill>
                  <a:schemeClr val="accent6"/>
                </a:solidFill>
              </a:rPr>
              <a:t>good product market</a:t>
            </a:r>
            <a:r>
              <a:rPr lang="en" sz="2400"/>
              <a:t> fit</a:t>
            </a:r>
            <a:endParaRPr sz="2400"/>
          </a:p>
        </p:txBody>
      </p:sp>
      <p:sp>
        <p:nvSpPr>
          <p:cNvPr id="299" name="Google Shape;299;p32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 lnSpcReduction="20000"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It takes time to get developer teams to try TTK, but once they do, they don’t stop praising it.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→ Good product market fit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/>
              <a:t>Examples: PISP delivery team; ISO 8583 team, Mojaloop vNext; Mojaloop Golden Path test collection; Miniloop; 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Survey feedback link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3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could the future look like?</a:t>
            </a:r>
            <a:endParaRPr/>
          </a:p>
        </p:txBody>
      </p:sp>
      <p:pic>
        <p:nvPicPr>
          <p:cNvPr id="305" name="Google Shape;3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4351" y="1209600"/>
            <a:ext cx="3143300" cy="2506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6649" y="3113850"/>
            <a:ext cx="2418026" cy="193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4275" y="2727049"/>
            <a:ext cx="2907174" cy="2326676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33"/>
          <p:cNvSpPr txBox="1"/>
          <p:nvPr/>
        </p:nvSpPr>
        <p:spPr>
          <a:xfrm>
            <a:off x="504875" y="1209600"/>
            <a:ext cx="45333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Generalisations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Hub mode state stores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Explicit test configuration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Asserts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Test Report delivery/storage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Tying</a:t>
            </a:r>
            <a:r>
              <a:rPr lang="en"/>
              <a:t> mock rules to tests by using open tracing standards.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Puggable micro-front end demonstration UI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feature </a:t>
            </a:r>
            <a:r>
              <a:rPr lang="en"/>
              <a:t>enhancements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Refactor UI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Decoupling of UI from test running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Enhance test data parameterisation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4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the most of an API first approach </a:t>
            </a:r>
            <a:endParaRPr/>
          </a:p>
        </p:txBody>
      </p:sp>
      <p:sp>
        <p:nvSpPr>
          <p:cNvPr id="314" name="Google Shape;314;p3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/>
              <a:t>Open API definition</a:t>
            </a:r>
            <a:endParaRPr/>
          </a:p>
          <a:p>
            <a:pPr indent="-336550" lvl="0" marL="457200" rtl="0" algn="l">
              <a:spcBef>
                <a:spcPts val="70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Exploring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Validation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Prepopulation of test cases &amp; examples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Prepopulation of Mock responses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Enables complex state flow mocking and responding as multiple system components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Asynchronous calls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 lnSpcReduction="20000"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Survey feedback link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4"/>
              </a:rPr>
              <a:t>Mojaloop Training Program Course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5"/>
              </a:rPr>
              <a:t>Build a Mojaloop Integration Harness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Mojaloop Toolkit Github repository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7"/>
              </a:rPr>
              <a:t>Mojaloop Toolkit UI repository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8"/>
              </a:rPr>
              <a:t>Mojaloop Toolkit testsets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9"/>
              </a:rPr>
              <a:t>Mojaloop Test Harness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0"/>
              </a:rPr>
              <a:t>Mini-loop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1"/>
              </a:rPr>
              <a:t>Payment Manager Integration Harness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12"/>
              </a:rPr>
              <a:t>PISP Bootcamp POC</a:t>
            </a:r>
            <a:endParaRPr/>
          </a:p>
        </p:txBody>
      </p:sp>
      <p:sp>
        <p:nvSpPr>
          <p:cNvPr id="320" name="Google Shape;320;p35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Mojaloop Toolkit (TTK)</a:t>
            </a:r>
            <a:endParaRPr/>
          </a:p>
        </p:txBody>
      </p:sp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3126" y="1416975"/>
            <a:ext cx="1980872" cy="1320602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4"/>
          <p:cNvSpPr txBox="1"/>
          <p:nvPr>
            <p:ph idx="1" type="body"/>
          </p:nvPr>
        </p:nvSpPr>
        <p:spPr>
          <a:xfrm>
            <a:off x="628650" y="1268050"/>
            <a:ext cx="7886700" cy="33645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 lnSpcReduction="20000"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sz="2600"/>
              <a:t>Open API</a:t>
            </a:r>
            <a:r>
              <a:rPr lang="en" sz="2600"/>
              <a:t> toolkit</a:t>
            </a:r>
            <a:endParaRPr sz="2600"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1950" lvl="0" marL="457200" rtl="0" algn="l">
              <a:spcBef>
                <a:spcPts val="7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Connecting systems &amp; Building PoCs</a:t>
            </a:r>
            <a:endParaRPr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sz="1700"/>
              <a:t>→ Exploring; </a:t>
            </a:r>
            <a:r>
              <a:rPr lang="en" sz="1700"/>
              <a:t>Simulating; Demonstrating APIs &amp; (new) use-cases</a:t>
            </a:r>
            <a:endParaRPr sz="1700"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61950" lvl="0" marL="457200" rtl="0" algn="l">
              <a:spcBef>
                <a:spcPts val="7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Development against an API</a:t>
            </a:r>
            <a:endParaRPr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sz="1700"/>
              <a:t>→ OpenAPI definition validation; mocking &amp; monitoring</a:t>
            </a:r>
            <a:endParaRPr sz="1700"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sz="1500"/>
              <a:t>Start with working test case; develop component to replace API calls</a:t>
            </a:r>
            <a:endParaRPr sz="1500"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-361950" lvl="0" marL="457200" rtl="0" algn="l">
              <a:spcBef>
                <a:spcPts val="700"/>
              </a:spcBef>
              <a:spcAft>
                <a:spcPts val="0"/>
              </a:spcAft>
              <a:buSzPts val="2100"/>
              <a:buAutoNum type="arabicPeriod"/>
            </a:pPr>
            <a:r>
              <a:rPr lang="en"/>
              <a:t>Validating APIs</a:t>
            </a:r>
            <a:endParaRPr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 sz="1700"/>
              <a:t>→ building &amp; executing tests; managing collections &amp; reports; mocking APIs; CI validation; helm deployment tests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Diverse audience</a:t>
            </a:r>
            <a:endParaRPr/>
          </a:p>
        </p:txBody>
      </p:sp>
      <p:sp>
        <p:nvSpPr>
          <p:cNvPr id="176" name="Google Shape;176;p2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 lnSpcReduction="10000"/>
          </a:bodyPr>
          <a:lstStyle/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Meeting place of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-336550" lvl="0" marL="457200" rtl="0" algn="l">
              <a:spcBef>
                <a:spcPts val="70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Product Owners and Product Consumers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Coders and non-coders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Developers &amp; quality assurance experts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Exploring ideas &amp; repeatable test cases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Designed Functions &amp; Designed Failures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UI based &amp; CI execution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•"/>
            </a:pPr>
            <a:r>
              <a:rPr lang="en"/>
              <a:t>Product Demonstration &amp; Integration Validation</a:t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7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508950" y="209475"/>
            <a:ext cx="6802800" cy="8406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Why?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44"/>
              <a:t>Tool that supports all Mojaloop Pillars </a:t>
            </a:r>
            <a:endParaRPr sz="2144"/>
          </a:p>
        </p:txBody>
      </p:sp>
      <p:sp>
        <p:nvSpPr>
          <p:cNvPr id="182" name="Google Shape;182;p26"/>
          <p:cNvSpPr txBox="1"/>
          <p:nvPr>
            <p:ph idx="1" type="body"/>
          </p:nvPr>
        </p:nvSpPr>
        <p:spPr>
          <a:xfrm>
            <a:off x="508950" y="1564025"/>
            <a:ext cx="5120400" cy="33120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-381000" lvl="0" marL="457200" rtl="0" algn="l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1900"/>
              <a:t>Capacity Building</a:t>
            </a:r>
            <a:endParaRPr sz="1900"/>
          </a:p>
          <a:p>
            <a:pPr indent="0" lvl="0" marL="457200" rtl="0" algn="l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None/>
            </a:pPr>
            <a:r>
              <a:rPr lang="en" sz="1800"/>
              <a:t>Support adoption and mojaloop contributions </a:t>
            </a:r>
            <a:br>
              <a:rPr lang="en" sz="1800"/>
            </a:br>
            <a:r>
              <a:rPr lang="en" sz="1800"/>
              <a:t>(API </a:t>
            </a:r>
            <a:r>
              <a:rPr lang="en" sz="1800"/>
              <a:t>exploring</a:t>
            </a:r>
            <a:r>
              <a:rPr lang="en" sz="1800"/>
              <a:t> &amp; explaining, Dev env, POC)</a:t>
            </a:r>
            <a:endParaRPr sz="1800"/>
          </a:p>
          <a:p>
            <a:pPr indent="-381000" lvl="0" marL="457200" rtl="0" algn="l">
              <a:lnSpc>
                <a:spcPct val="80000"/>
              </a:lnSpc>
              <a:spcBef>
                <a:spcPts val="7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1900"/>
              <a:t>Exploring a new use case; POCs</a:t>
            </a:r>
            <a:endParaRPr sz="1900"/>
          </a:p>
          <a:p>
            <a:pPr indent="-38100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1900"/>
              <a:t>Build POCs when connecting systems</a:t>
            </a:r>
            <a:endParaRPr sz="1900"/>
          </a:p>
          <a:p>
            <a:pPr indent="-381000" lvl="0" marL="457200" rtl="0" algn="l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SzPts val="2400"/>
              <a:buAutoNum type="arabicPeriod"/>
            </a:pPr>
            <a:r>
              <a:rPr lang="en" sz="1900"/>
              <a:t>Functional test harness that developers can run locally, in a CI environment, or run as </a:t>
            </a:r>
            <a:r>
              <a:rPr lang="en" sz="1900"/>
              <a:t>deployment</a:t>
            </a:r>
            <a:r>
              <a:rPr lang="en" sz="1900"/>
              <a:t> tests</a:t>
            </a:r>
            <a:endParaRPr sz="1900"/>
          </a:p>
        </p:txBody>
      </p:sp>
      <p:grpSp>
        <p:nvGrpSpPr>
          <p:cNvPr id="183" name="Google Shape;183;p26"/>
          <p:cNvGrpSpPr/>
          <p:nvPr/>
        </p:nvGrpSpPr>
        <p:grpSpPr>
          <a:xfrm>
            <a:off x="5687915" y="1417441"/>
            <a:ext cx="2873988" cy="3056698"/>
            <a:chOff x="1078120" y="3802569"/>
            <a:chExt cx="8756818" cy="7825649"/>
          </a:xfrm>
        </p:grpSpPr>
        <p:grpSp>
          <p:nvGrpSpPr>
            <p:cNvPr id="184" name="Google Shape;184;p26"/>
            <p:cNvGrpSpPr/>
            <p:nvPr/>
          </p:nvGrpSpPr>
          <p:grpSpPr>
            <a:xfrm>
              <a:off x="1078120" y="5970614"/>
              <a:ext cx="8756818" cy="5657603"/>
              <a:chOff x="5721751" y="6185700"/>
              <a:chExt cx="12459900" cy="7091506"/>
            </a:xfrm>
          </p:grpSpPr>
          <p:sp>
            <p:nvSpPr>
              <p:cNvPr id="185" name="Google Shape;185;p26"/>
              <p:cNvSpPr/>
              <p:nvPr/>
            </p:nvSpPr>
            <p:spPr>
              <a:xfrm rot="-5400000">
                <a:off x="4868461" y="7575450"/>
                <a:ext cx="5701500" cy="2922000"/>
              </a:xfrm>
              <a:prstGeom prst="rect">
                <a:avLst/>
              </a:prstGeom>
              <a:solidFill>
                <a:srgbClr val="00A3FF">
                  <a:alpha val="484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6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Make Adoption Easier</a:t>
                </a:r>
                <a:endParaRPr sz="100"/>
              </a:p>
            </p:txBody>
          </p:sp>
          <p:sp>
            <p:nvSpPr>
              <p:cNvPr id="186" name="Google Shape;186;p26"/>
              <p:cNvSpPr/>
              <p:nvPr/>
            </p:nvSpPr>
            <p:spPr>
              <a:xfrm rot="-5400000">
                <a:off x="9082498" y="7575450"/>
                <a:ext cx="5701500" cy="2922000"/>
              </a:xfrm>
              <a:prstGeom prst="rect">
                <a:avLst/>
              </a:prstGeom>
              <a:solidFill>
                <a:srgbClr val="00A3FF">
                  <a:alpha val="6792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6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Achieve Scale</a:t>
                </a:r>
                <a:endParaRPr sz="100"/>
              </a:p>
            </p:txBody>
          </p:sp>
          <p:sp>
            <p:nvSpPr>
              <p:cNvPr id="187" name="Google Shape;187;p26"/>
              <p:cNvSpPr/>
              <p:nvPr/>
            </p:nvSpPr>
            <p:spPr>
              <a:xfrm rot="-5400000">
                <a:off x="13296535" y="7575450"/>
                <a:ext cx="5701500" cy="2922000"/>
              </a:xfrm>
              <a:prstGeom prst="rect">
                <a:avLst/>
              </a:prstGeom>
              <a:solidFill>
                <a:srgbClr val="00A3FF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16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Connect to Other Systems</a:t>
                </a:r>
                <a:endParaRPr sz="100"/>
              </a:p>
            </p:txBody>
          </p:sp>
          <p:sp>
            <p:nvSpPr>
              <p:cNvPr id="188" name="Google Shape;188;p26"/>
              <p:cNvSpPr/>
              <p:nvPr/>
            </p:nvSpPr>
            <p:spPr>
              <a:xfrm>
                <a:off x="5721751" y="12051706"/>
                <a:ext cx="12459900" cy="1225500"/>
              </a:xfrm>
              <a:prstGeom prst="snip2SameRect">
                <a:avLst>
                  <a:gd fmla="val 16667" name="adj1"/>
                  <a:gd fmla="val 0" name="adj2"/>
                </a:avLst>
              </a:prstGeom>
              <a:solidFill>
                <a:srgbClr val="00A3FF">
                  <a:alpha val="48430"/>
                </a:srgbClr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0" i="0" lang="en" sz="2400" u="none" cap="none" strike="noStrike">
                    <a:solidFill>
                      <a:srgbClr val="FFFFFF"/>
                    </a:solidFill>
                    <a:latin typeface="Arial"/>
                    <a:ea typeface="Arial"/>
                    <a:cs typeface="Arial"/>
                    <a:sym typeface="Arial"/>
                  </a:rPr>
                  <a:t>Quality Product</a:t>
                </a:r>
                <a:endParaRPr sz="100"/>
              </a:p>
            </p:txBody>
          </p:sp>
        </p:grpSp>
        <p:sp>
          <p:nvSpPr>
            <p:cNvPr id="189" name="Google Shape;189;p26"/>
            <p:cNvSpPr txBox="1"/>
            <p:nvPr/>
          </p:nvSpPr>
          <p:spPr>
            <a:xfrm>
              <a:off x="1393623" y="3802569"/>
              <a:ext cx="8125800" cy="2206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400">
                  <a:solidFill>
                    <a:srgbClr val="00A3FF"/>
                  </a:solidFill>
                  <a:latin typeface="Nunito"/>
                  <a:ea typeface="Nunito"/>
                  <a:cs typeface="Nunito"/>
                  <a:sym typeface="Nunito"/>
                </a:rPr>
                <a:t>mojaloop</a:t>
              </a:r>
              <a:endParaRPr sz="4400">
                <a:solidFill>
                  <a:srgbClr val="00A3FF"/>
                </a:solidFill>
                <a:latin typeface="Nunito"/>
                <a:ea typeface="Nunito"/>
                <a:cs typeface="Nunito"/>
                <a:sym typeface="Nunito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7"/>
          <p:cNvSpPr txBox="1"/>
          <p:nvPr>
            <p:ph type="title"/>
          </p:nvPr>
        </p:nvSpPr>
        <p:spPr>
          <a:xfrm>
            <a:off x="1049775" y="273850"/>
            <a:ext cx="66540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</a:t>
            </a:r>
            <a:r>
              <a:rPr lang="en"/>
              <a:t>Integrators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Journey of onboarding a DFSP</a:t>
            </a:r>
            <a:endParaRPr sz="2800"/>
          </a:p>
        </p:txBody>
      </p:sp>
      <p:sp>
        <p:nvSpPr>
          <p:cNvPr id="195" name="Google Shape;195;p27"/>
          <p:cNvSpPr/>
          <p:nvPr/>
        </p:nvSpPr>
        <p:spPr>
          <a:xfrm>
            <a:off x="806750" y="2315700"/>
            <a:ext cx="1280100" cy="51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the API calls</a:t>
            </a:r>
            <a:endParaRPr/>
          </a:p>
        </p:txBody>
      </p:sp>
      <p:sp>
        <p:nvSpPr>
          <p:cNvPr id="196" name="Google Shape;196;p27"/>
          <p:cNvSpPr/>
          <p:nvPr/>
        </p:nvSpPr>
        <p:spPr>
          <a:xfrm>
            <a:off x="702200" y="3236375"/>
            <a:ext cx="1722300" cy="51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integrations</a:t>
            </a:r>
            <a:endParaRPr/>
          </a:p>
        </p:txBody>
      </p:sp>
      <p:sp>
        <p:nvSpPr>
          <p:cNvPr id="197" name="Google Shape;197;p27"/>
          <p:cNvSpPr/>
          <p:nvPr/>
        </p:nvSpPr>
        <p:spPr>
          <a:xfrm>
            <a:off x="2990925" y="3236375"/>
            <a:ext cx="911400" cy="51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</a:t>
            </a:r>
            <a:endParaRPr/>
          </a:p>
        </p:txBody>
      </p:sp>
      <p:sp>
        <p:nvSpPr>
          <p:cNvPr id="198" name="Google Shape;198;p27"/>
          <p:cNvSpPr/>
          <p:nvPr/>
        </p:nvSpPr>
        <p:spPr>
          <a:xfrm>
            <a:off x="422925" y="4157050"/>
            <a:ext cx="1850400" cy="800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Ensure integration handles all error cases</a:t>
            </a:r>
            <a:endParaRPr/>
          </a:p>
        </p:txBody>
      </p:sp>
      <p:sp>
        <p:nvSpPr>
          <p:cNvPr id="199" name="Google Shape;199;p27"/>
          <p:cNvSpPr/>
          <p:nvPr/>
        </p:nvSpPr>
        <p:spPr>
          <a:xfrm>
            <a:off x="2086850" y="1198775"/>
            <a:ext cx="1489500" cy="14895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Local</a:t>
            </a:r>
            <a:endParaRPr/>
          </a:p>
        </p:txBody>
      </p:sp>
      <p:sp>
        <p:nvSpPr>
          <p:cNvPr id="200" name="Google Shape;200;p27"/>
          <p:cNvSpPr/>
          <p:nvPr/>
        </p:nvSpPr>
        <p:spPr>
          <a:xfrm>
            <a:off x="6214350" y="1198775"/>
            <a:ext cx="1489500" cy="14895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 to Sandbox</a:t>
            </a:r>
            <a:endParaRPr/>
          </a:p>
        </p:txBody>
      </p:sp>
      <p:cxnSp>
        <p:nvCxnSpPr>
          <p:cNvPr id="201" name="Google Shape;201;p27"/>
          <p:cNvCxnSpPr>
            <a:stCxn id="199" idx="3"/>
            <a:endCxn id="200" idx="1"/>
          </p:cNvCxnSpPr>
          <p:nvPr/>
        </p:nvCxnSpPr>
        <p:spPr>
          <a:xfrm>
            <a:off x="3576350" y="1943525"/>
            <a:ext cx="26379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02" name="Google Shape;202;p27"/>
          <p:cNvSpPr/>
          <p:nvPr/>
        </p:nvSpPr>
        <p:spPr>
          <a:xfrm>
            <a:off x="2819975" y="3771700"/>
            <a:ext cx="1567200" cy="1571100"/>
          </a:xfrm>
          <a:prstGeom prst="star6">
            <a:avLst>
              <a:gd fmla="val 28868" name="adj"/>
              <a:gd fmla="val 115470" name="hf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 functional test set</a:t>
            </a:r>
            <a:endParaRPr/>
          </a:p>
        </p:txBody>
      </p:sp>
      <p:sp>
        <p:nvSpPr>
          <p:cNvPr id="203" name="Google Shape;203;p27"/>
          <p:cNvSpPr/>
          <p:nvPr/>
        </p:nvSpPr>
        <p:spPr>
          <a:xfrm>
            <a:off x="4044400" y="1665275"/>
            <a:ext cx="1567200" cy="1571100"/>
          </a:xfrm>
          <a:prstGeom prst="star6">
            <a:avLst>
              <a:gd fmla="val 28868" name="adj"/>
              <a:gd fmla="val 115470" name="hf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Configure CI test harness</a:t>
            </a:r>
            <a:endParaRPr/>
          </a:p>
        </p:txBody>
      </p:sp>
      <p:sp>
        <p:nvSpPr>
          <p:cNvPr id="204" name="Google Shape;204;p27"/>
          <p:cNvSpPr/>
          <p:nvPr/>
        </p:nvSpPr>
        <p:spPr>
          <a:xfrm>
            <a:off x="7421700" y="1805025"/>
            <a:ext cx="1722300" cy="1721100"/>
          </a:xfrm>
          <a:prstGeom prst="star6">
            <a:avLst>
              <a:gd fmla="val 28868" name="adj"/>
              <a:gd fmla="val 115470" name="hf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Configure deployment tests</a:t>
            </a:r>
            <a:endParaRPr/>
          </a:p>
        </p:txBody>
      </p:sp>
      <p:sp>
        <p:nvSpPr>
          <p:cNvPr id="205" name="Google Shape;205;p27"/>
          <p:cNvSpPr/>
          <p:nvPr/>
        </p:nvSpPr>
        <p:spPr>
          <a:xfrm>
            <a:off x="51600" y="894650"/>
            <a:ext cx="1567200" cy="1571100"/>
          </a:xfrm>
          <a:prstGeom prst="star6">
            <a:avLst>
              <a:gd fmla="val 28868" name="adj"/>
              <a:gd fmla="val 115470" name="hf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 on APIs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Hub Operators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>
                <a:solidFill>
                  <a:schemeClr val="accent6"/>
                </a:solidFill>
              </a:rPr>
              <a:t>Building the Hub</a:t>
            </a:r>
            <a:endParaRPr sz="2600">
              <a:solidFill>
                <a:schemeClr val="accent6"/>
              </a:solidFill>
            </a:endParaRPr>
          </a:p>
        </p:txBody>
      </p:sp>
      <p:sp>
        <p:nvSpPr>
          <p:cNvPr id="211" name="Google Shape;211;p28"/>
          <p:cNvSpPr/>
          <p:nvPr/>
        </p:nvSpPr>
        <p:spPr>
          <a:xfrm>
            <a:off x="713700" y="1384400"/>
            <a:ext cx="2409000" cy="21414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Run Local</a:t>
            </a:r>
            <a:endParaRPr/>
          </a:p>
        </p:txBody>
      </p:sp>
      <p:sp>
        <p:nvSpPr>
          <p:cNvPr id="212" name="Google Shape;212;p28"/>
          <p:cNvSpPr/>
          <p:nvPr/>
        </p:nvSpPr>
        <p:spPr>
          <a:xfrm>
            <a:off x="5876925" y="1710350"/>
            <a:ext cx="1489500" cy="1489500"/>
          </a:xfrm>
          <a:prstGeom prst="diamond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 to Sandbox</a:t>
            </a:r>
            <a:endParaRPr/>
          </a:p>
        </p:txBody>
      </p:sp>
      <p:cxnSp>
        <p:nvCxnSpPr>
          <p:cNvPr id="213" name="Google Shape;213;p28"/>
          <p:cNvCxnSpPr>
            <a:stCxn id="211" idx="3"/>
            <a:endCxn id="212" idx="1"/>
          </p:cNvCxnSpPr>
          <p:nvPr/>
        </p:nvCxnSpPr>
        <p:spPr>
          <a:xfrm>
            <a:off x="3122700" y="2455100"/>
            <a:ext cx="27543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14" name="Google Shape;214;p28"/>
          <p:cNvSpPr/>
          <p:nvPr/>
        </p:nvSpPr>
        <p:spPr>
          <a:xfrm>
            <a:off x="1134600" y="3329500"/>
            <a:ext cx="1567200" cy="1571100"/>
          </a:xfrm>
          <a:prstGeom prst="star6">
            <a:avLst>
              <a:gd fmla="val 28868" name="adj"/>
              <a:gd fmla="val 115470" name="hf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15" name="Google Shape;215;p28"/>
          <p:cNvSpPr/>
          <p:nvPr/>
        </p:nvSpPr>
        <p:spPr>
          <a:xfrm>
            <a:off x="4044400" y="1665275"/>
            <a:ext cx="1567200" cy="1571100"/>
          </a:xfrm>
          <a:prstGeom prst="star6">
            <a:avLst>
              <a:gd fmla="val 28868" name="adj"/>
              <a:gd fmla="val 115470" name="hf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Configure CI test harness</a:t>
            </a:r>
            <a:endParaRPr/>
          </a:p>
        </p:txBody>
      </p:sp>
      <p:sp>
        <p:nvSpPr>
          <p:cNvPr id="216" name="Google Shape;216;p28"/>
          <p:cNvSpPr/>
          <p:nvPr/>
        </p:nvSpPr>
        <p:spPr>
          <a:xfrm>
            <a:off x="7421700" y="1711200"/>
            <a:ext cx="1722300" cy="1721100"/>
          </a:xfrm>
          <a:prstGeom prst="star6">
            <a:avLst>
              <a:gd fmla="val 28868" name="adj"/>
              <a:gd fmla="val 115470" name="hf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Configure deployment tests</a:t>
            </a:r>
            <a:endParaRPr/>
          </a:p>
        </p:txBody>
      </p:sp>
      <p:sp>
        <p:nvSpPr>
          <p:cNvPr id="217" name="Google Shape;217;p28"/>
          <p:cNvSpPr/>
          <p:nvPr/>
        </p:nvSpPr>
        <p:spPr>
          <a:xfrm>
            <a:off x="2613625" y="3026925"/>
            <a:ext cx="1567200" cy="1571100"/>
          </a:xfrm>
          <a:prstGeom prst="star6">
            <a:avLst>
              <a:gd fmla="val 28868" name="adj"/>
              <a:gd fmla="val 115470" name="hf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POC</a:t>
            </a:r>
            <a:endParaRPr/>
          </a:p>
        </p:txBody>
      </p:sp>
      <p:sp>
        <p:nvSpPr>
          <p:cNvPr id="218" name="Google Shape;218;p28"/>
          <p:cNvSpPr/>
          <p:nvPr/>
        </p:nvSpPr>
        <p:spPr>
          <a:xfrm>
            <a:off x="4044400" y="3444400"/>
            <a:ext cx="1567200" cy="1571100"/>
          </a:xfrm>
          <a:prstGeom prst="star6">
            <a:avLst>
              <a:gd fmla="val 28868" name="adj"/>
              <a:gd fmla="val 115470" name="hf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 test set</a:t>
            </a:r>
            <a:endParaRPr/>
          </a:p>
        </p:txBody>
      </p:sp>
      <p:sp>
        <p:nvSpPr>
          <p:cNvPr id="219" name="Google Shape;219;p28"/>
          <p:cNvSpPr/>
          <p:nvPr/>
        </p:nvSpPr>
        <p:spPr>
          <a:xfrm>
            <a:off x="2238150" y="1536200"/>
            <a:ext cx="977400" cy="30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Mini-loop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20" name="Google Shape;220;p28"/>
          <p:cNvSpPr/>
          <p:nvPr/>
        </p:nvSpPr>
        <p:spPr>
          <a:xfrm>
            <a:off x="2413825" y="1989888"/>
            <a:ext cx="1365300" cy="301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Test-harness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/>
          <p:nvPr/>
        </p:nvSpPr>
        <p:spPr>
          <a:xfrm>
            <a:off x="3197875" y="791275"/>
            <a:ext cx="2505300" cy="1660500"/>
          </a:xfrm>
          <a:prstGeom prst="ellipse">
            <a:avLst/>
          </a:prstGeom>
          <a:solidFill>
            <a:srgbClr val="146587">
              <a:alpha val="11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9"/>
          <p:cNvSpPr/>
          <p:nvPr/>
        </p:nvSpPr>
        <p:spPr>
          <a:xfrm>
            <a:off x="1973850" y="3020215"/>
            <a:ext cx="3626100" cy="988500"/>
          </a:xfrm>
          <a:prstGeom prst="ellipse">
            <a:avLst/>
          </a:prstGeom>
          <a:solidFill>
            <a:srgbClr val="04436E">
              <a:alpha val="1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9"/>
          <p:cNvSpPr/>
          <p:nvPr/>
        </p:nvSpPr>
        <p:spPr>
          <a:xfrm>
            <a:off x="5927750" y="2939127"/>
            <a:ext cx="2397900" cy="1185300"/>
          </a:xfrm>
          <a:prstGeom prst="ellipse">
            <a:avLst/>
          </a:prstGeom>
          <a:solidFill>
            <a:srgbClr val="1780AD">
              <a:alpha val="1368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9"/>
          <p:cNvSpPr/>
          <p:nvPr/>
        </p:nvSpPr>
        <p:spPr>
          <a:xfrm>
            <a:off x="6030475" y="873525"/>
            <a:ext cx="2056500" cy="1415400"/>
          </a:xfrm>
          <a:prstGeom prst="ellipse">
            <a:avLst/>
          </a:prstGeom>
          <a:solidFill>
            <a:srgbClr val="1780AD">
              <a:alpha val="1368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29"/>
          <p:cNvSpPr/>
          <p:nvPr/>
        </p:nvSpPr>
        <p:spPr>
          <a:xfrm>
            <a:off x="478100" y="69850"/>
            <a:ext cx="2505300" cy="2775900"/>
          </a:xfrm>
          <a:prstGeom prst="ellipse">
            <a:avLst/>
          </a:prstGeom>
          <a:solidFill>
            <a:srgbClr val="04436E">
              <a:alpha val="166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29"/>
          <p:cNvSpPr/>
          <p:nvPr/>
        </p:nvSpPr>
        <p:spPr>
          <a:xfrm>
            <a:off x="2635925" y="1487700"/>
            <a:ext cx="5072400" cy="253800"/>
          </a:xfrm>
          <a:prstGeom prst="homePlate">
            <a:avLst>
              <a:gd fmla="val 50000" name="adj"/>
            </a:avLst>
          </a:prstGeom>
          <a:solidFill>
            <a:srgbClr val="14658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29"/>
          <p:cNvSpPr/>
          <p:nvPr/>
        </p:nvSpPr>
        <p:spPr>
          <a:xfrm>
            <a:off x="7479900" y="1487702"/>
            <a:ext cx="936900" cy="2154000"/>
          </a:xfrm>
          <a:prstGeom prst="curvedLeftArrow">
            <a:avLst>
              <a:gd fmla="val 50000" name="adj1"/>
              <a:gd fmla="val 26831" name="adj2"/>
              <a:gd fmla="val 14583" name="adj3"/>
            </a:avLst>
          </a:prstGeom>
          <a:solidFill>
            <a:srgbClr val="1780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29"/>
          <p:cNvSpPr/>
          <p:nvPr/>
        </p:nvSpPr>
        <p:spPr>
          <a:xfrm flipH="1">
            <a:off x="1746725" y="3377875"/>
            <a:ext cx="5932500" cy="253800"/>
          </a:xfrm>
          <a:prstGeom prst="homePlate">
            <a:avLst>
              <a:gd fmla="val 50000" name="adj"/>
            </a:avLst>
          </a:prstGeom>
          <a:solidFill>
            <a:srgbClr val="1780A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9"/>
          <p:cNvSpPr/>
          <p:nvPr/>
        </p:nvSpPr>
        <p:spPr>
          <a:xfrm>
            <a:off x="3890025" y="1516950"/>
            <a:ext cx="195300" cy="19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9"/>
          <p:cNvSpPr/>
          <p:nvPr/>
        </p:nvSpPr>
        <p:spPr>
          <a:xfrm>
            <a:off x="3645938" y="1823650"/>
            <a:ext cx="1014900" cy="400200"/>
          </a:xfrm>
          <a:prstGeom prst="wedgeRoundRectCallout">
            <a:avLst>
              <a:gd fmla="val -13875" name="adj1"/>
              <a:gd fmla="val -105660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Initial use-case chosen</a:t>
            </a:r>
            <a:endParaRPr sz="900"/>
          </a:p>
        </p:txBody>
      </p:sp>
      <p:sp>
        <p:nvSpPr>
          <p:cNvPr id="235" name="Google Shape;235;p29"/>
          <p:cNvSpPr/>
          <p:nvPr/>
        </p:nvSpPr>
        <p:spPr>
          <a:xfrm>
            <a:off x="5252625" y="1516950"/>
            <a:ext cx="195300" cy="19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29"/>
          <p:cNvSpPr/>
          <p:nvPr/>
        </p:nvSpPr>
        <p:spPr>
          <a:xfrm>
            <a:off x="4852275" y="1870150"/>
            <a:ext cx="1079700" cy="400200"/>
          </a:xfrm>
          <a:prstGeom prst="wedgeRoundRectCallout">
            <a:avLst>
              <a:gd fmla="val -4432" name="adj1"/>
              <a:gd fmla="val -110970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Commitment from Regulator</a:t>
            </a:r>
            <a:endParaRPr sz="900"/>
          </a:p>
        </p:txBody>
      </p:sp>
      <p:sp>
        <p:nvSpPr>
          <p:cNvPr id="237" name="Google Shape;237;p29"/>
          <p:cNvSpPr/>
          <p:nvPr/>
        </p:nvSpPr>
        <p:spPr>
          <a:xfrm>
            <a:off x="7716888" y="3348595"/>
            <a:ext cx="195300" cy="19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9"/>
          <p:cNvSpPr txBox="1"/>
          <p:nvPr/>
        </p:nvSpPr>
        <p:spPr>
          <a:xfrm>
            <a:off x="7461000" y="4187050"/>
            <a:ext cx="1561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Scheme Rules defined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Settlement Bank chosen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9" name="Google Shape;239;p29"/>
          <p:cNvSpPr/>
          <p:nvPr/>
        </p:nvSpPr>
        <p:spPr>
          <a:xfrm>
            <a:off x="6418250" y="1516950"/>
            <a:ext cx="195300" cy="19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9"/>
          <p:cNvSpPr/>
          <p:nvPr/>
        </p:nvSpPr>
        <p:spPr>
          <a:xfrm>
            <a:off x="6113550" y="1821250"/>
            <a:ext cx="1014900" cy="449100"/>
          </a:xfrm>
          <a:prstGeom prst="wedgeRoundRectCallout">
            <a:avLst>
              <a:gd fmla="val -8695" name="adj1"/>
              <a:gd fmla="val -92106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Hub operator appointed</a:t>
            </a:r>
            <a:endParaRPr sz="900"/>
          </a:p>
        </p:txBody>
      </p:sp>
      <p:sp>
        <p:nvSpPr>
          <p:cNvPr id="241" name="Google Shape;241;p29"/>
          <p:cNvSpPr txBox="1"/>
          <p:nvPr/>
        </p:nvSpPr>
        <p:spPr>
          <a:xfrm>
            <a:off x="3361925" y="2064238"/>
            <a:ext cx="15138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Business case  for scheme, hub &amp; participants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Scope of Scheme, Hub, Regulator &amp; Participants defined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29"/>
          <p:cNvSpPr txBox="1"/>
          <p:nvPr/>
        </p:nvSpPr>
        <p:spPr>
          <a:xfrm>
            <a:off x="4743402" y="2160455"/>
            <a:ext cx="12876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Scheme aligned to Regulator for use-case </a:t>
            </a: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Seek Regulator approval or no objection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29"/>
          <p:cNvSpPr txBox="1"/>
          <p:nvPr/>
        </p:nvSpPr>
        <p:spPr>
          <a:xfrm>
            <a:off x="5938250" y="2174938"/>
            <a:ext cx="16257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Scheme Rules defined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Hub operator chosen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4" name="Google Shape;244;p29"/>
          <p:cNvSpPr/>
          <p:nvPr/>
        </p:nvSpPr>
        <p:spPr>
          <a:xfrm>
            <a:off x="7570225" y="1516950"/>
            <a:ext cx="195300" cy="19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9"/>
          <p:cNvSpPr/>
          <p:nvPr/>
        </p:nvSpPr>
        <p:spPr>
          <a:xfrm>
            <a:off x="6442263" y="3407165"/>
            <a:ext cx="195300" cy="19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9"/>
          <p:cNvSpPr txBox="1"/>
          <p:nvPr/>
        </p:nvSpPr>
        <p:spPr>
          <a:xfrm>
            <a:off x="6059072" y="4187050"/>
            <a:ext cx="15138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Use-case functional and non-functional components built and tested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7" name="Google Shape;247;p29"/>
          <p:cNvSpPr txBox="1"/>
          <p:nvPr/>
        </p:nvSpPr>
        <p:spPr>
          <a:xfrm>
            <a:off x="7284300" y="2259538"/>
            <a:ext cx="14730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Letter of commitment from Participants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8" name="Google Shape;248;p29"/>
          <p:cNvSpPr/>
          <p:nvPr/>
        </p:nvSpPr>
        <p:spPr>
          <a:xfrm>
            <a:off x="3750413" y="3407145"/>
            <a:ext cx="195300" cy="19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9"/>
          <p:cNvSpPr/>
          <p:nvPr/>
        </p:nvSpPr>
        <p:spPr>
          <a:xfrm>
            <a:off x="2302188" y="3407150"/>
            <a:ext cx="195300" cy="195300"/>
          </a:xfrm>
          <a:prstGeom prst="ellipse">
            <a:avLst/>
          </a:prstGeom>
          <a:solidFill>
            <a:schemeClr val="accent6"/>
          </a:solidFill>
          <a:ln cap="flat" cmpd="sng" w="19050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9"/>
          <p:cNvSpPr txBox="1"/>
          <p:nvPr/>
        </p:nvSpPr>
        <p:spPr>
          <a:xfrm>
            <a:off x="1746650" y="4163700"/>
            <a:ext cx="15138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Regulator approval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Production system built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DFSP taken live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1" name="Google Shape;251;p29"/>
          <p:cNvSpPr/>
          <p:nvPr/>
        </p:nvSpPr>
        <p:spPr>
          <a:xfrm>
            <a:off x="4932388" y="3407150"/>
            <a:ext cx="195300" cy="195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9"/>
          <p:cNvSpPr txBox="1"/>
          <p:nvPr/>
        </p:nvSpPr>
        <p:spPr>
          <a:xfrm>
            <a:off x="4603827" y="4197075"/>
            <a:ext cx="1513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Participants connected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3" name="Google Shape;253;p29"/>
          <p:cNvSpPr txBox="1"/>
          <p:nvPr/>
        </p:nvSpPr>
        <p:spPr>
          <a:xfrm>
            <a:off x="3371225" y="4163700"/>
            <a:ext cx="15138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Scheme built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Governance defined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Participant agreements</a:t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54" name="Google Shape;254;p29"/>
          <p:cNvSpPr/>
          <p:nvPr/>
        </p:nvSpPr>
        <p:spPr>
          <a:xfrm>
            <a:off x="7430963" y="3714283"/>
            <a:ext cx="1079700" cy="400200"/>
          </a:xfrm>
          <a:prstGeom prst="wedgeRoundRectCallout">
            <a:avLst>
              <a:gd fmla="val -14112" name="adj1"/>
              <a:gd fmla="val -116662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Settlement Bank process defined</a:t>
            </a:r>
            <a:endParaRPr sz="900"/>
          </a:p>
        </p:txBody>
      </p:sp>
      <p:sp>
        <p:nvSpPr>
          <p:cNvPr id="255" name="Google Shape;255;p29"/>
          <p:cNvSpPr/>
          <p:nvPr/>
        </p:nvSpPr>
        <p:spPr>
          <a:xfrm>
            <a:off x="7284300" y="1882650"/>
            <a:ext cx="1014900" cy="400200"/>
          </a:xfrm>
          <a:prstGeom prst="wedgeRoundRectCallout">
            <a:avLst>
              <a:gd fmla="val -9614" name="adj1"/>
              <a:gd fmla="val -112594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Sandbox Built</a:t>
            </a:r>
            <a:endParaRPr sz="900"/>
          </a:p>
        </p:txBody>
      </p:sp>
      <p:sp>
        <p:nvSpPr>
          <p:cNvPr id="256" name="Google Shape;256;p29"/>
          <p:cNvSpPr/>
          <p:nvPr/>
        </p:nvSpPr>
        <p:spPr>
          <a:xfrm>
            <a:off x="6156338" y="3772853"/>
            <a:ext cx="1079700" cy="400200"/>
          </a:xfrm>
          <a:prstGeom prst="wedgeRoundRectCallout">
            <a:avLst>
              <a:gd fmla="val -14475" name="adj1"/>
              <a:gd fmla="val -114225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UAT passed</a:t>
            </a:r>
            <a:endParaRPr sz="900"/>
          </a:p>
        </p:txBody>
      </p:sp>
      <p:sp>
        <p:nvSpPr>
          <p:cNvPr id="257" name="Google Shape;257;p29"/>
          <p:cNvSpPr/>
          <p:nvPr/>
        </p:nvSpPr>
        <p:spPr>
          <a:xfrm>
            <a:off x="3464488" y="3772832"/>
            <a:ext cx="1079700" cy="400200"/>
          </a:xfrm>
          <a:prstGeom prst="wedgeRoundRectCallout">
            <a:avLst>
              <a:gd fmla="val -14651" name="adj1"/>
              <a:gd fmla="val -114220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Scheme Legal entity defined</a:t>
            </a:r>
            <a:endParaRPr sz="900"/>
          </a:p>
        </p:txBody>
      </p:sp>
      <p:sp>
        <p:nvSpPr>
          <p:cNvPr id="258" name="Google Shape;258;p29"/>
          <p:cNvSpPr/>
          <p:nvPr/>
        </p:nvSpPr>
        <p:spPr>
          <a:xfrm>
            <a:off x="1809725" y="3772830"/>
            <a:ext cx="1561500" cy="400200"/>
          </a:xfrm>
          <a:prstGeom prst="wedgeRoundRectCallout">
            <a:avLst>
              <a:gd fmla="val -12091" name="adj1"/>
              <a:gd fmla="val -114219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Production system built + real money transactions</a:t>
            </a:r>
            <a:endParaRPr sz="900"/>
          </a:p>
        </p:txBody>
      </p:sp>
      <p:sp>
        <p:nvSpPr>
          <p:cNvPr id="259" name="Google Shape;259;p29"/>
          <p:cNvSpPr txBox="1"/>
          <p:nvPr/>
        </p:nvSpPr>
        <p:spPr>
          <a:xfrm>
            <a:off x="1534350" y="2654320"/>
            <a:ext cx="18600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81621"/>
                </a:solidFill>
                <a:latin typeface="Roboto"/>
                <a:ea typeface="Roboto"/>
                <a:cs typeface="Roboto"/>
                <a:sym typeface="Roboto"/>
              </a:rPr>
              <a:t>Stage</a:t>
            </a:r>
            <a:endParaRPr b="1" sz="1500">
              <a:solidFill>
                <a:srgbClr val="0816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81621"/>
                </a:solidFill>
                <a:latin typeface="Roboto"/>
                <a:ea typeface="Roboto"/>
                <a:cs typeface="Roboto"/>
                <a:sym typeface="Roboto"/>
              </a:rPr>
              <a:t>Delivery</a:t>
            </a:r>
            <a:endParaRPr b="1" sz="1500">
              <a:solidFill>
                <a:srgbClr val="08162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rgbClr val="081621"/>
                </a:solidFill>
                <a:latin typeface="Roboto"/>
                <a:ea typeface="Roboto"/>
                <a:cs typeface="Roboto"/>
                <a:sym typeface="Roboto"/>
              </a:rPr>
              <a:t>⚑</a:t>
            </a:r>
            <a:endParaRPr b="1" sz="1700">
              <a:solidFill>
                <a:srgbClr val="0816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0" name="Google Shape;260;p29"/>
          <p:cNvSpPr/>
          <p:nvPr/>
        </p:nvSpPr>
        <p:spPr>
          <a:xfrm>
            <a:off x="4646475" y="3772830"/>
            <a:ext cx="1357500" cy="400200"/>
          </a:xfrm>
          <a:prstGeom prst="wedgeRoundRectCallout">
            <a:avLst>
              <a:gd fmla="val -20523" name="adj1"/>
              <a:gd fmla="val -114219" name="adj2"/>
              <a:gd fmla="val 0" name="adj3"/>
            </a:avLst>
          </a:prstGeom>
          <a:solidFill>
            <a:schemeClr val="lt1"/>
          </a:solidFill>
          <a:ln cap="flat" cmpd="sng" w="9525">
            <a:solidFill>
              <a:srgbClr val="04436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Minimum participant connections reached</a:t>
            </a:r>
            <a:endParaRPr sz="900"/>
          </a:p>
        </p:txBody>
      </p:sp>
      <p:sp>
        <p:nvSpPr>
          <p:cNvPr id="261" name="Google Shape;261;p29"/>
          <p:cNvSpPr txBox="1"/>
          <p:nvPr/>
        </p:nvSpPr>
        <p:spPr>
          <a:xfrm>
            <a:off x="618525" y="519075"/>
            <a:ext cx="1561500" cy="243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Scheme Stakeholders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Regulators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Hub operators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Wallet Providers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Banks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MFIs / SACCOS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>
                <a:latin typeface="Roboto"/>
                <a:ea typeface="Roboto"/>
                <a:cs typeface="Roboto"/>
                <a:sym typeface="Roboto"/>
              </a:rPr>
              <a:t>Fintechs</a:t>
            </a:r>
            <a:endParaRPr sz="11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r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62" name="Google Shape;262;p29"/>
          <p:cNvGrpSpPr/>
          <p:nvPr/>
        </p:nvGrpSpPr>
        <p:grpSpPr>
          <a:xfrm>
            <a:off x="2160300" y="615025"/>
            <a:ext cx="608400" cy="1942225"/>
            <a:chOff x="2007900" y="462625"/>
            <a:chExt cx="608400" cy="1942225"/>
          </a:xfrm>
        </p:grpSpPr>
        <p:grpSp>
          <p:nvGrpSpPr>
            <p:cNvPr id="263" name="Google Shape;263;p29"/>
            <p:cNvGrpSpPr/>
            <p:nvPr/>
          </p:nvGrpSpPr>
          <p:grpSpPr>
            <a:xfrm>
              <a:off x="2007900" y="462625"/>
              <a:ext cx="608400" cy="1173600"/>
              <a:chOff x="2027625" y="668900"/>
              <a:chExt cx="608400" cy="967200"/>
            </a:xfrm>
          </p:grpSpPr>
          <p:sp>
            <p:nvSpPr>
              <p:cNvPr id="264" name="Google Shape;264;p29"/>
              <p:cNvSpPr/>
              <p:nvPr/>
            </p:nvSpPr>
            <p:spPr>
              <a:xfrm rot="5400000">
                <a:off x="1848225" y="848300"/>
                <a:ext cx="967200" cy="608400"/>
              </a:xfrm>
              <a:prstGeom prst="bentArrow">
                <a:avLst>
                  <a:gd fmla="val 25000" name="adj1"/>
                  <a:gd fmla="val 12307" name="adj2"/>
                  <a:gd fmla="val 50000" name="adj3"/>
                  <a:gd fmla="val 70583" name="adj4"/>
                </a:avLst>
              </a:prstGeom>
              <a:solidFill>
                <a:srgbClr val="1465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5" name="Google Shape;265;p29"/>
              <p:cNvSpPr/>
              <p:nvPr/>
            </p:nvSpPr>
            <p:spPr>
              <a:xfrm rot="5400000">
                <a:off x="1964925" y="964850"/>
                <a:ext cx="733800" cy="608400"/>
              </a:xfrm>
              <a:prstGeom prst="bentArrow">
                <a:avLst>
                  <a:gd fmla="val 25000" name="adj1"/>
                  <a:gd fmla="val 12307" name="adj2"/>
                  <a:gd fmla="val 50000" name="adj3"/>
                  <a:gd fmla="val 70583" name="adj4"/>
                </a:avLst>
              </a:prstGeom>
              <a:solidFill>
                <a:srgbClr val="1465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6" name="Google Shape;266;p29"/>
              <p:cNvSpPr/>
              <p:nvPr/>
            </p:nvSpPr>
            <p:spPr>
              <a:xfrm rot="5400000">
                <a:off x="2101725" y="1101537"/>
                <a:ext cx="460200" cy="608400"/>
              </a:xfrm>
              <a:prstGeom prst="bentArrow">
                <a:avLst>
                  <a:gd fmla="val 25000" name="adj1"/>
                  <a:gd fmla="val 12307" name="adj2"/>
                  <a:gd fmla="val 50000" name="adj3"/>
                  <a:gd fmla="val 70583" name="adj4"/>
                </a:avLst>
              </a:prstGeom>
              <a:solidFill>
                <a:srgbClr val="1465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grpSp>
          <p:nvGrpSpPr>
            <p:cNvPr id="267" name="Google Shape;267;p29"/>
            <p:cNvGrpSpPr/>
            <p:nvPr/>
          </p:nvGrpSpPr>
          <p:grpSpPr>
            <a:xfrm flipH="1" rot="10800000">
              <a:off x="2007900" y="1238953"/>
              <a:ext cx="608400" cy="1165897"/>
              <a:chOff x="2027625" y="641366"/>
              <a:chExt cx="608400" cy="994708"/>
            </a:xfrm>
          </p:grpSpPr>
          <p:sp>
            <p:nvSpPr>
              <p:cNvPr id="268" name="Google Shape;268;p29"/>
              <p:cNvSpPr/>
              <p:nvPr/>
            </p:nvSpPr>
            <p:spPr>
              <a:xfrm rot="5400000">
                <a:off x="1834575" y="834416"/>
                <a:ext cx="994500" cy="608400"/>
              </a:xfrm>
              <a:prstGeom prst="bentArrow">
                <a:avLst>
                  <a:gd fmla="val 25000" name="adj1"/>
                  <a:gd fmla="val 12307" name="adj2"/>
                  <a:gd fmla="val 50000" name="adj3"/>
                  <a:gd fmla="val 70583" name="adj4"/>
                </a:avLst>
              </a:prstGeom>
              <a:solidFill>
                <a:srgbClr val="1465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69" name="Google Shape;269;p29"/>
              <p:cNvSpPr/>
              <p:nvPr/>
            </p:nvSpPr>
            <p:spPr>
              <a:xfrm rot="5400000">
                <a:off x="1959375" y="959424"/>
                <a:ext cx="744900" cy="608400"/>
              </a:xfrm>
              <a:prstGeom prst="bentArrow">
                <a:avLst>
                  <a:gd fmla="val 25000" name="adj1"/>
                  <a:gd fmla="val 12307" name="adj2"/>
                  <a:gd fmla="val 50000" name="adj3"/>
                  <a:gd fmla="val 70583" name="adj4"/>
                </a:avLst>
              </a:prstGeom>
              <a:solidFill>
                <a:srgbClr val="1465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70" name="Google Shape;270;p29"/>
              <p:cNvSpPr/>
              <p:nvPr/>
            </p:nvSpPr>
            <p:spPr>
              <a:xfrm rot="5400000">
                <a:off x="2088525" y="1088401"/>
                <a:ext cx="486600" cy="608400"/>
              </a:xfrm>
              <a:prstGeom prst="bentArrow">
                <a:avLst>
                  <a:gd fmla="val 25000" name="adj1"/>
                  <a:gd fmla="val 12307" name="adj2"/>
                  <a:gd fmla="val 50000" name="adj3"/>
                  <a:gd fmla="val 70583" name="adj4"/>
                </a:avLst>
              </a:prstGeom>
              <a:solidFill>
                <a:srgbClr val="14658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  <p:sp>
          <p:nvSpPr>
            <p:cNvPr id="271" name="Google Shape;271;p29"/>
            <p:cNvSpPr/>
            <p:nvPr/>
          </p:nvSpPr>
          <p:spPr>
            <a:xfrm flipH="1" rot="5400000">
              <a:off x="2051250" y="951396"/>
              <a:ext cx="521700" cy="608400"/>
            </a:xfrm>
            <a:prstGeom prst="bentArrow">
              <a:avLst>
                <a:gd fmla="val 25000" name="adj1"/>
                <a:gd fmla="val 12307" name="adj2"/>
                <a:gd fmla="val 50000" name="adj3"/>
                <a:gd fmla="val 70583" name="adj4"/>
              </a:avLst>
            </a:prstGeom>
            <a:solidFill>
              <a:srgbClr val="1465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72" name="Google Shape;272;p29"/>
            <p:cNvSpPr/>
            <p:nvPr/>
          </p:nvSpPr>
          <p:spPr>
            <a:xfrm>
              <a:off x="2466525" y="1071825"/>
              <a:ext cx="149700" cy="769500"/>
            </a:xfrm>
            <a:prstGeom prst="rect">
              <a:avLst/>
            </a:prstGeom>
            <a:solidFill>
              <a:srgbClr val="14658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29"/>
          <p:cNvSpPr txBox="1"/>
          <p:nvPr/>
        </p:nvSpPr>
        <p:spPr>
          <a:xfrm>
            <a:off x="619250" y="69850"/>
            <a:ext cx="2223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46587"/>
                </a:solidFill>
                <a:latin typeface="Roboto"/>
                <a:ea typeface="Roboto"/>
                <a:cs typeface="Roboto"/>
                <a:sym typeface="Roboto"/>
              </a:rPr>
              <a:t>Pre Program</a:t>
            </a:r>
            <a:endParaRPr>
              <a:solidFill>
                <a:srgbClr val="14658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46587"/>
                </a:solidFill>
                <a:latin typeface="Roboto"/>
                <a:ea typeface="Roboto"/>
                <a:cs typeface="Roboto"/>
                <a:sym typeface="Roboto"/>
              </a:rPr>
              <a:t>Activities</a:t>
            </a:r>
            <a:endParaRPr>
              <a:solidFill>
                <a:srgbClr val="14658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4" name="Google Shape;274;p29"/>
          <p:cNvSpPr txBox="1"/>
          <p:nvPr/>
        </p:nvSpPr>
        <p:spPr>
          <a:xfrm>
            <a:off x="6232200" y="1078300"/>
            <a:ext cx="18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46587"/>
                </a:solidFill>
                <a:latin typeface="Roboto"/>
                <a:ea typeface="Roboto"/>
                <a:cs typeface="Roboto"/>
                <a:sym typeface="Roboto"/>
              </a:rPr>
              <a:t>Deploying a sandbox</a:t>
            </a:r>
            <a:endParaRPr>
              <a:solidFill>
                <a:srgbClr val="14658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5" name="Google Shape;275;p29"/>
          <p:cNvSpPr txBox="1"/>
          <p:nvPr/>
        </p:nvSpPr>
        <p:spPr>
          <a:xfrm>
            <a:off x="6289425" y="2993663"/>
            <a:ext cx="18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46587"/>
                </a:solidFill>
                <a:latin typeface="Roboto"/>
                <a:ea typeface="Roboto"/>
                <a:cs typeface="Roboto"/>
                <a:sym typeface="Roboto"/>
              </a:rPr>
              <a:t>Building the hub</a:t>
            </a:r>
            <a:endParaRPr>
              <a:solidFill>
                <a:srgbClr val="14658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6" name="Google Shape;276;p29"/>
          <p:cNvSpPr txBox="1"/>
          <p:nvPr/>
        </p:nvSpPr>
        <p:spPr>
          <a:xfrm>
            <a:off x="2842250" y="2993675"/>
            <a:ext cx="198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46587"/>
                </a:solidFill>
                <a:latin typeface="Roboto"/>
                <a:ea typeface="Roboto"/>
                <a:cs typeface="Roboto"/>
                <a:sym typeface="Roboto"/>
              </a:rPr>
              <a:t>Setting up for Go-live</a:t>
            </a:r>
            <a:endParaRPr>
              <a:solidFill>
                <a:srgbClr val="14658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29"/>
          <p:cNvSpPr txBox="1"/>
          <p:nvPr/>
        </p:nvSpPr>
        <p:spPr>
          <a:xfrm>
            <a:off x="3743550" y="848625"/>
            <a:ext cx="151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46587"/>
                </a:solidFill>
                <a:latin typeface="Roboto"/>
                <a:ea typeface="Roboto"/>
                <a:cs typeface="Roboto"/>
                <a:sym typeface="Roboto"/>
              </a:rPr>
              <a:t>Developing the business case</a:t>
            </a:r>
            <a:endParaRPr>
              <a:solidFill>
                <a:srgbClr val="146587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8" name="Google Shape;278;p29"/>
          <p:cNvSpPr txBox="1"/>
          <p:nvPr/>
        </p:nvSpPr>
        <p:spPr>
          <a:xfrm>
            <a:off x="2768700" y="310388"/>
            <a:ext cx="1513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4436E"/>
                </a:solidFill>
                <a:latin typeface="Roboto"/>
                <a:ea typeface="Roboto"/>
                <a:cs typeface="Roboto"/>
                <a:sym typeface="Roboto"/>
              </a:rPr>
              <a:t>⟳</a:t>
            </a:r>
            <a:r>
              <a:rPr lang="en" sz="800">
                <a:latin typeface="Roboto"/>
                <a:ea typeface="Roboto"/>
                <a:cs typeface="Roboto"/>
                <a:sym typeface="Roboto"/>
              </a:rPr>
              <a:t>Orchestrating a Mojaloop Scheme Business and building Capacity</a:t>
            </a:r>
            <a:endParaRPr sz="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79" name="Google Shape;2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100" y="4225263"/>
            <a:ext cx="570076" cy="570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0"/>
          <p:cNvSpPr txBox="1"/>
          <p:nvPr>
            <p:ph type="title"/>
          </p:nvPr>
        </p:nvSpPr>
        <p:spPr>
          <a:xfrm>
            <a:off x="628650" y="273844"/>
            <a:ext cx="7075200" cy="9942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Journey to </a:t>
            </a:r>
            <a:r>
              <a:rPr lang="en">
                <a:solidFill>
                  <a:schemeClr val="accent6"/>
                </a:solidFill>
              </a:rPr>
              <a:t>contribution</a:t>
            </a:r>
            <a:endParaRPr>
              <a:solidFill>
                <a:schemeClr val="accent6"/>
              </a:solidFill>
            </a:endParaRPr>
          </a:p>
        </p:txBody>
      </p:sp>
      <p:pic>
        <p:nvPicPr>
          <p:cNvPr id="285" name="Google Shape;28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5870" y="1694401"/>
            <a:ext cx="2848201" cy="2652952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0"/>
          <p:cNvSpPr txBox="1"/>
          <p:nvPr>
            <p:ph idx="1" type="body"/>
          </p:nvPr>
        </p:nvSpPr>
        <p:spPr>
          <a:xfrm>
            <a:off x="797975" y="1785050"/>
            <a:ext cx="4599900" cy="25947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Mojaloop Community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Mojaloop Training Program (MTP)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Testing Toolkit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ML workstreams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1"/>
          <p:cNvSpPr txBox="1"/>
          <p:nvPr>
            <p:ph type="title"/>
          </p:nvPr>
        </p:nvSpPr>
        <p:spPr>
          <a:xfrm>
            <a:off x="2715275" y="273850"/>
            <a:ext cx="4988700" cy="901500"/>
          </a:xfrm>
          <a:prstGeom prst="rect">
            <a:avLst/>
          </a:prstGeom>
        </p:spPr>
        <p:txBody>
          <a:bodyPr anchorCtr="0" anchor="ctr" bIns="17125" lIns="34275" spcFirstLastPara="1" rIns="34275" wrap="square" tIns="171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Mojaloop Toolkit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- wider implications</a:t>
            </a:r>
            <a:endParaRPr/>
          </a:p>
        </p:txBody>
      </p:sp>
      <p:sp>
        <p:nvSpPr>
          <p:cNvPr id="292" name="Google Shape;292;p31"/>
          <p:cNvSpPr txBox="1"/>
          <p:nvPr>
            <p:ph idx="1" type="body"/>
          </p:nvPr>
        </p:nvSpPr>
        <p:spPr>
          <a:xfrm>
            <a:off x="1190625" y="2342900"/>
            <a:ext cx="7889700" cy="23211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rmAutofit/>
          </a:bodyPr>
          <a:lstStyle/>
          <a:p>
            <a:pPr indent="-349250" lvl="0" marL="457200" rtl="0" algn="l">
              <a:spcBef>
                <a:spcPts val="700"/>
              </a:spcBef>
              <a:spcAft>
                <a:spcPts val="0"/>
              </a:spcAft>
              <a:buSzPts val="1900"/>
              <a:buChar char="•"/>
            </a:pPr>
            <a:r>
              <a:rPr lang="en"/>
              <a:t>APIs are where the digital public goods projects meet.</a:t>
            </a:r>
            <a:endParaRPr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"/>
              <a:t>Need to demonstrate interoperability between the systems.</a:t>
            </a:r>
            <a:endParaRPr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"/>
              <a:t>Having a combined and shared understanding is useful</a:t>
            </a:r>
            <a:endParaRPr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"/>
              <a:t>Open API definitions</a:t>
            </a:r>
            <a:endParaRPr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•"/>
            </a:pPr>
            <a:r>
              <a:rPr lang="en"/>
              <a:t>Sequence diagrams</a:t>
            </a:r>
            <a:endParaRPr/>
          </a:p>
          <a:p>
            <a:pPr indent="0" lvl="0" marL="457200" rtl="0" algn="l">
              <a:spcBef>
                <a:spcPts val="700"/>
              </a:spcBef>
              <a:spcAft>
                <a:spcPts val="0"/>
              </a:spcAft>
              <a:buNone/>
            </a:pPr>
            <a:r>
              <a:rPr lang="en"/>
              <a:t>→ A good demonstration tool based on agreed API interfaces.</a:t>
            </a:r>
            <a:endParaRPr/>
          </a:p>
        </p:txBody>
      </p:sp>
      <p:pic>
        <p:nvPicPr>
          <p:cNvPr id="293" name="Google Shape;29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876" y="498524"/>
            <a:ext cx="1538725" cy="132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